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fectious_disease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en.wikipedia.org/wiki/Mosqui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lasmodium" TargetMode="External"/><Relationship Id="rId5" Type="http://schemas.openxmlformats.org/officeDocument/2006/relationships/hyperlink" Target="http://en.wikipedia.org/wiki/Protists" TargetMode="External"/><Relationship Id="rId4" Type="http://schemas.openxmlformats.org/officeDocument/2006/relationships/hyperlink" Target="http://en.wikipedia.org/wiki/Eukaryoti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eadache" TargetMode="External"/><Relationship Id="rId3" Type="http://schemas.openxmlformats.org/officeDocument/2006/relationships/hyperlink" Target="http://en.wikipedia.org/wiki/Sub-Saharan_Africa" TargetMode="External"/><Relationship Id="rId7" Type="http://schemas.openxmlformats.org/officeDocument/2006/relationships/hyperlink" Target="http://en.wikipedia.org/wiki/Fever" TargetMode="External"/><Relationship Id="rId2" Type="http://schemas.openxmlformats.org/officeDocument/2006/relationships/hyperlink" Target="http://en.wikipedia.org/wiki/Trop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Red_blood_cell" TargetMode="External"/><Relationship Id="rId5" Type="http://schemas.openxmlformats.org/officeDocument/2006/relationships/hyperlink" Target="http://en.wikipedia.org/wiki/Americas" TargetMode="External"/><Relationship Id="rId4" Type="http://schemas.openxmlformats.org/officeDocument/2006/relationships/hyperlink" Target="http://en.wikipedia.org/wiki/Asia" TargetMode="External"/><Relationship Id="rId9" Type="http://schemas.openxmlformats.org/officeDocument/2006/relationships/hyperlink" Target="http://en.wikipedia.org/wiki/Com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lasmodium_vivax" TargetMode="External"/><Relationship Id="rId2" Type="http://schemas.openxmlformats.org/officeDocument/2006/relationships/hyperlink" Target="http://en.wikipedia.org/wiki/Plasmodium_falciparu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Plasmodium_malariae" TargetMode="External"/><Relationship Id="rId4" Type="http://schemas.openxmlformats.org/officeDocument/2006/relationships/hyperlink" Target="http://en.wikipedia.org/wiki/Plasmodium_oval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2004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Protozoa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Superclass:Sporozoa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Apicomplexa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25146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Sporogony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(sexual)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sexual stage in the life cycle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asporozoan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parasite, with development of the zygote into one or several haploid spores, each containing a distinctive number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sporozoites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4290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chizogony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(asexual):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The multiple fission of a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schizont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merozoites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Schizont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: is a malaria parasite which has matured and contains many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merozoites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which are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parasite stage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that infects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red blood cells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life cycle of malaria in mosquito and huma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1110"/>
            <a:ext cx="7391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Life cycle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mammals (asexual)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3" y="2438400"/>
            <a:ext cx="8948179" cy="211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Ring form (early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trophozoites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96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0"/>
            <a:ext cx="71818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Mature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Schizont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(Characteristics)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86" y="1600200"/>
            <a:ext cx="8981013" cy="460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Microgametocyte (Characteristics)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8" y="1575238"/>
            <a:ext cx="9120121" cy="37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General characteristics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Sporozoa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of the species belong to this group are parasitic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 spores,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Oocyst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 thick walled structure that contains the zygote of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apicomplexan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parasite and release the infective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sporozoites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clear organs for movement or locomotion.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Reproduction: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Asexual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Binary fission, Multiple fission.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Sexual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Anisogametes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Isogametes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6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Sexual Reproduction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(differentiation of zygote)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 bwMode="auto">
          <a:xfrm>
            <a:off x="457200" y="1925658"/>
            <a:ext cx="8229600" cy="4525963"/>
            <a:chOff x="714375" y="0"/>
            <a:chExt cx="8001000" cy="628650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714375" y="71315"/>
              <a:ext cx="2214563" cy="1143196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 kern="0" dirty="0">
                  <a:solidFill>
                    <a:srgbClr val="A5002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♀gametes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6500813" y="0"/>
              <a:ext cx="2214562" cy="1143197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 kern="0" dirty="0">
                  <a:solidFill>
                    <a:srgbClr val="A5002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♂gametes</a:t>
              </a:r>
            </a:p>
          </p:txBody>
        </p: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 rot="10800000" flipV="1">
              <a:off x="5286375" y="357188"/>
              <a:ext cx="1214438" cy="14287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>
              <a:off x="3000375" y="285750"/>
              <a:ext cx="1285875" cy="21431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571875" y="715309"/>
              <a:ext cx="2214563" cy="855776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 kern="0" dirty="0">
                  <a:solidFill>
                    <a:srgbClr val="A5002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Zygote</a:t>
              </a:r>
            </a:p>
          </p:txBody>
        </p: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 rot="5400000">
              <a:off x="4501356" y="1713707"/>
              <a:ext cx="428625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571875" y="1929820"/>
              <a:ext cx="2214563" cy="78446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 kern="0" dirty="0" err="1">
                  <a:solidFill>
                    <a:srgbClr val="A5002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Ookinate</a:t>
              </a:r>
              <a:endParaRPr lang="en-US" sz="2800" b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4537075" y="2892425"/>
              <a:ext cx="357188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571875" y="3070855"/>
              <a:ext cx="2214563" cy="857937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 kern="0" dirty="0" err="1">
                  <a:solidFill>
                    <a:srgbClr val="A5002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Oocyst</a:t>
              </a:r>
              <a:endParaRPr lang="en-US" sz="2800" b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500438" y="4214051"/>
              <a:ext cx="2214562" cy="786623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 kern="0" dirty="0" err="1">
                  <a:solidFill>
                    <a:srgbClr val="A5002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sporocyst</a:t>
              </a:r>
              <a:endParaRPr lang="en-US" sz="2800" b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rot="5400000">
              <a:off x="4465638" y="4035425"/>
              <a:ext cx="357188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4465638" y="5249863"/>
              <a:ext cx="357187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571875" y="5499877"/>
              <a:ext cx="2214563" cy="786623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 kern="0" dirty="0">
                  <a:solidFill>
                    <a:srgbClr val="A5002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spores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Malaria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Malaria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mosquito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-borne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infectious disease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humans caused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eukaryotic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protists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genus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Plasmodium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5" name="Picture 4" descr="http://2.bp.blogspot.com/_Z0xve6EHlV8/TJYE4y9-l9I/AAAAAAAAAPs/n3YKJiej1pE/s400/plasmodium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286000"/>
            <a:ext cx="5664860" cy="41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widespread in </a:t>
            </a:r>
            <a:r>
              <a:rPr lang="en-US" dirty="0" smtClean="0">
                <a:hlinkClick r:id="rId2"/>
              </a:rPr>
              <a:t>tropical</a:t>
            </a:r>
            <a:r>
              <a:rPr lang="en-US" dirty="0" smtClean="0"/>
              <a:t> and subtropical regions, including much of </a:t>
            </a:r>
            <a:r>
              <a:rPr lang="en-US" dirty="0" smtClean="0">
                <a:hlinkClick r:id="rId3"/>
              </a:rPr>
              <a:t>Africa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Asia</a:t>
            </a:r>
            <a:r>
              <a:rPr lang="en-US" dirty="0" smtClean="0"/>
              <a:t> and the </a:t>
            </a:r>
            <a:r>
              <a:rPr lang="en-US" dirty="0" smtClean="0">
                <a:hlinkClick r:id="rId5"/>
              </a:rPr>
              <a:t>Americas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The disease results from multiplication of malaria parasites within </a:t>
            </a:r>
            <a:r>
              <a:rPr lang="en-US" dirty="0" smtClean="0">
                <a:hlinkClick r:id="rId6"/>
              </a:rPr>
              <a:t>red blood cells</a:t>
            </a:r>
            <a:r>
              <a:rPr lang="en-US" dirty="0" smtClean="0"/>
              <a:t>, causing symptoms typically include </a:t>
            </a:r>
            <a:r>
              <a:rPr lang="en-US" dirty="0" smtClean="0">
                <a:hlinkClick r:id="rId7"/>
              </a:rPr>
              <a:t>fever</a:t>
            </a:r>
            <a:r>
              <a:rPr lang="en-US" dirty="0" smtClean="0"/>
              <a:t> and </a:t>
            </a:r>
            <a:r>
              <a:rPr lang="en-US" dirty="0" smtClean="0">
                <a:hlinkClick r:id="rId8"/>
              </a:rPr>
              <a:t>headache</a:t>
            </a:r>
            <a:r>
              <a:rPr lang="en-US" dirty="0" smtClean="0"/>
              <a:t>, in severe cases progressing to </a:t>
            </a:r>
            <a:r>
              <a:rPr lang="en-US" dirty="0" smtClean="0">
                <a:hlinkClick r:id="rId9"/>
              </a:rPr>
              <a:t>coma</a:t>
            </a:r>
            <a:r>
              <a:rPr lang="en-US" dirty="0" smtClean="0"/>
              <a:t>, and death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Four species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can infect humans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Plasmodium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falciparum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Plasmodium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vivax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Plasmodium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ovale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Plasmodium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malariae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490" y="381000"/>
            <a:ext cx="632501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ookinet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Plasmodium sp.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Have two replication cycle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01" y="1513144"/>
            <a:ext cx="8872583" cy="50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203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Protozoa  Superclass:Sporozoa(Apicomplexa)  </vt:lpstr>
      <vt:lpstr>General characteristics of Sporozoa</vt:lpstr>
      <vt:lpstr>Sexual Reproduction  (differentiation of zygote) </vt:lpstr>
      <vt:lpstr>Malaria</vt:lpstr>
      <vt:lpstr>Slide 5</vt:lpstr>
      <vt:lpstr>Four species of Plasmodium can infect humans</vt:lpstr>
      <vt:lpstr>Slide 7</vt:lpstr>
      <vt:lpstr>Slide 8</vt:lpstr>
      <vt:lpstr>Plasmodium sp.  Have two replication cycle</vt:lpstr>
      <vt:lpstr>Sporogony(sexual)   The sexual stage in the life cycle of asporozoan parasite, with development of the zygote into one or several haploid spores, each containing a distinctive number of sporozoites </vt:lpstr>
      <vt:lpstr>Slide 11</vt:lpstr>
      <vt:lpstr>Life cycle of Plasmodium in mammals (asexual)</vt:lpstr>
      <vt:lpstr>Ring form (early trophozoites)</vt:lpstr>
      <vt:lpstr>Mature Schizont (Characteristics) </vt:lpstr>
      <vt:lpstr>Microgametocyte (Characteristics)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  4- Superclass: Sporozoa  </dc:title>
  <dc:creator>Mohammed</dc:creator>
  <cp:lastModifiedBy>Mohammed</cp:lastModifiedBy>
  <cp:revision>12</cp:revision>
  <dcterms:created xsi:type="dcterms:W3CDTF">2006-08-16T00:00:00Z</dcterms:created>
  <dcterms:modified xsi:type="dcterms:W3CDTF">2018-11-01T08:31:23Z</dcterms:modified>
</cp:coreProperties>
</file>